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3"/>
  </p:notesMasterIdLst>
  <p:handoutMasterIdLst>
    <p:handoutMasterId r:id="rId34"/>
  </p:handoutMasterIdLst>
  <p:sldIdLst>
    <p:sldId id="256" r:id="rId5"/>
    <p:sldId id="270" r:id="rId6"/>
    <p:sldId id="259" r:id="rId7"/>
    <p:sldId id="284" r:id="rId8"/>
    <p:sldId id="260" r:id="rId9"/>
    <p:sldId id="273" r:id="rId10"/>
    <p:sldId id="272" r:id="rId11"/>
    <p:sldId id="277" r:id="rId12"/>
    <p:sldId id="289" r:id="rId13"/>
    <p:sldId id="262" r:id="rId14"/>
    <p:sldId id="264" r:id="rId15"/>
    <p:sldId id="265" r:id="rId16"/>
    <p:sldId id="285" r:id="rId17"/>
    <p:sldId id="269" r:id="rId18"/>
    <p:sldId id="266" r:id="rId19"/>
    <p:sldId id="274" r:id="rId20"/>
    <p:sldId id="275" r:id="rId21"/>
    <p:sldId id="267" r:id="rId22"/>
    <p:sldId id="271" r:id="rId23"/>
    <p:sldId id="278" r:id="rId24"/>
    <p:sldId id="283" r:id="rId25"/>
    <p:sldId id="279" r:id="rId26"/>
    <p:sldId id="280" r:id="rId27"/>
    <p:sldId id="281" r:id="rId28"/>
    <p:sldId id="282" r:id="rId29"/>
    <p:sldId id="286" r:id="rId30"/>
    <p:sldId id="287" r:id="rId31"/>
    <p:sldId id="28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138" d="100"/>
          <a:sy n="138" d="100"/>
        </p:scale>
        <p:origin x="-376"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png"/><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1"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50.emf"/><Relationship Id="rId8"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25.xml.rels><?xml version="1.0" encoding="UTF-8" standalone="yes"?>
<Relationships xmlns="http://schemas.openxmlformats.org/package/2006/relationships"><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emf"/><Relationship Id="rId14" Type="http://schemas.openxmlformats.org/officeDocument/2006/relationships/image" Target="../media/image79.emf"/><Relationship Id="rId15"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 Id="rId9" Type="http://schemas.openxmlformats.org/officeDocument/2006/relationships/image" Target="../media/image74.emf"/><Relationship Id="rId10" Type="http://schemas.openxmlformats.org/officeDocument/2006/relationships/image" Target="../media/image7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endParaRPr kumimoji="1" lang="en-US" altLang="ja-JP" dirty="0">
              <a:solidFill>
                <a:schemeClr val="tx1"/>
              </a:solidFill>
              <a:latin typeface="+mj-ea"/>
            </a:endParaRPr>
          </a:p>
          <a:p>
            <a:pPr algn="r"/>
            <a:r>
              <a:rPr kumimoji="1" lang="ja-JP" altLang="en-US" sz="2600" dirty="0" smtClean="0">
                <a:solidFill>
                  <a:schemeClr val="tx1"/>
                </a:solidFill>
                <a:latin typeface="+mj-ea"/>
                <a:ea typeface="+mj-ea"/>
              </a:rPr>
              <a:t>指導</a:t>
            </a:r>
            <a:r>
              <a:rPr kumimoji="1" lang="ja-JP" altLang="en-US" sz="2600" dirty="0" smtClean="0">
                <a:solidFill>
                  <a:schemeClr val="tx1"/>
                </a:solidFill>
                <a:latin typeface="+mj-ea"/>
                <a:ea typeface="+mj-ea"/>
              </a:rPr>
              <a:t>教官</a:t>
            </a:r>
            <a:r>
              <a:rPr kumimoji="1" lang="en-US" altLang="ja-JP" sz="2600" dirty="0" smtClean="0">
                <a:solidFill>
                  <a:schemeClr val="tx1"/>
                </a:solidFill>
                <a:latin typeface="+mj-ea"/>
                <a:ea typeface="+mj-ea"/>
              </a:rPr>
              <a:t> </a:t>
            </a:r>
            <a:r>
              <a:rPr kumimoji="1" lang="ja-JP" altLang="en-US" sz="2600" dirty="0" smtClean="0">
                <a:solidFill>
                  <a:schemeClr val="tx1"/>
                </a:solidFill>
                <a:latin typeface="+mj-ea"/>
                <a:ea typeface="+mj-ea"/>
              </a:rPr>
              <a:t>小林</a:t>
            </a:r>
            <a:r>
              <a:rPr kumimoji="1" lang="ja-JP" altLang="en-US" sz="2600" dirty="0" smtClean="0">
                <a:solidFill>
                  <a:schemeClr val="tx1"/>
                </a:solidFill>
                <a:latin typeface="+mj-ea"/>
                <a:ea typeface="+mj-ea"/>
              </a:rPr>
              <a:t>浩</a:t>
            </a:r>
            <a:endParaRPr kumimoji="1" lang="ja-JP" altLang="en-US" sz="26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200" dirty="0" smtClean="0"/>
              <a:t>巨大衝突ステージにおいて衝突破壊は非常に重要である。</a:t>
            </a:r>
            <a:endParaRPr kumimoji="1" lang="en-US" altLang="ja-JP" sz="2200" dirty="0" smtClean="0"/>
          </a:p>
          <a:p>
            <a:endParaRPr kumimoji="1" lang="en-US" altLang="ja-JP" sz="2200" dirty="0"/>
          </a:p>
          <a:p>
            <a:r>
              <a:rPr kumimoji="1" lang="ja-JP" altLang="en-US" sz="2200" dirty="0" smtClean="0"/>
              <a:t>暖かいデブリ円盤と巨大衝突ステージの関係を理解することで、地球型惑星形成の理解につながるかもしれない。</a:t>
            </a:r>
            <a:endParaRPr kumimoji="1" lang="en-US" altLang="ja-JP" sz="2200" dirty="0" smtClean="0"/>
          </a:p>
          <a:p>
            <a:endParaRPr kumimoji="1" lang="en-US" altLang="ja-JP" sz="2200" dirty="0"/>
          </a:p>
          <a:p>
            <a:r>
              <a:rPr kumimoji="1" lang="en-US" altLang="ja-JP" sz="2200" dirty="0" smtClean="0"/>
              <a:t>N</a:t>
            </a:r>
            <a:r>
              <a:rPr kumimoji="1" lang="ja-JP" altLang="en-US" sz="2200" dirty="0" smtClean="0"/>
              <a:t>体計算と統計的手法を組み合わせたハイブリッドコードを開発し、</a:t>
            </a:r>
            <a:r>
              <a:rPr kumimoji="1" lang="ja-JP" altLang="en-US" sz="2200" dirty="0"/>
              <a:t>衝突破壊時の破片はどのように振る舞うのかを</a:t>
            </a:r>
            <a:r>
              <a:rPr kumimoji="1" lang="ja-JP" altLang="en-US" sz="2200" dirty="0" smtClean="0"/>
              <a:t>調べ</a:t>
            </a:r>
            <a:r>
              <a:rPr kumimoji="1" lang="ja-JP" altLang="en-US" sz="2200" dirty="0" smtClean="0"/>
              <a:t>た。</a:t>
            </a:r>
            <a:endParaRPr kumimoji="1" lang="en-US" altLang="ja-JP" sz="2200" dirty="0" smtClean="0"/>
          </a:p>
          <a:p>
            <a:endParaRPr kumimoji="1" lang="en-US" altLang="ja-JP" sz="2200" dirty="0"/>
          </a:p>
          <a:p>
            <a:r>
              <a:rPr kumimoji="1" lang="ja-JP" altLang="en-US" sz="2200" dirty="0" smtClean="0"/>
              <a:t>計算の結果、相対速度が速い円盤の内側ほど破壊が進行しており、外側ではなかなか破壊が起きていないことがわかった。</a:t>
            </a:r>
            <a:endParaRPr kumimoji="1" lang="en-US" altLang="ja-JP" sz="2200" dirty="0" smtClean="0"/>
          </a:p>
          <a:p>
            <a:endParaRPr kumimoji="1" lang="en-US" altLang="ja-JP" sz="2200" dirty="0" smtClean="0"/>
          </a:p>
          <a:p>
            <a:r>
              <a:rPr kumimoji="1" lang="ja-JP" altLang="en-US" sz="2200" dirty="0" smtClean="0"/>
              <a:t>今後は、</a:t>
            </a:r>
            <a:r>
              <a:rPr kumimoji="1" lang="ja-JP" altLang="en-US" sz="2200" dirty="0" smtClean="0"/>
              <a:t>複数</a:t>
            </a:r>
            <a:r>
              <a:rPr kumimoji="1" lang="ja-JP" altLang="en-US" sz="2200" dirty="0"/>
              <a:t>の原始惑星が存在し、巨大衝突が起こるたびに破片を放出するような長時間シミュレーションを行いたい</a:t>
            </a:r>
            <a:r>
              <a:rPr kumimoji="1" lang="ja-JP" altLang="en-US" sz="2200" dirty="0" smtClean="0"/>
              <a:t>。</a:t>
            </a:r>
            <a:endParaRPr kumimoji="1" lang="en-US" altLang="ja-JP" sz="2200" dirty="0"/>
          </a:p>
          <a:p>
            <a:endParaRPr kumimoji="1" lang="ja-JP" altLang="en-US" sz="22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52" y="1484039"/>
            <a:ext cx="6717862" cy="4618530"/>
          </a:xfrm>
          <a:prstGeom prst="rect">
            <a:avLst/>
          </a:prstGeom>
        </p:spPr>
      </p:pic>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a:t>
            </a:r>
            <a:r>
              <a:rPr lang="en-US" altLang="ja-JP" sz="1400" dirty="0" smtClean="0">
                <a:latin typeface="Helvetica"/>
                <a:cs typeface="Helvetica"/>
              </a:rPr>
              <a:t>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a:t>
            </a:r>
            <a:r>
              <a:rPr kumimoji="1" lang="en-US" altLang="ja-JP" sz="1400" dirty="0" smtClean="0">
                <a:latin typeface="Helvetica"/>
                <a:cs typeface="Helvetica"/>
              </a:rPr>
              <a:t>. </a:t>
            </a:r>
            <a:r>
              <a:rPr kumimoji="1" lang="en-US" altLang="ja-JP" sz="1400" dirty="0" smtClean="0">
                <a:latin typeface="Helvetica"/>
                <a:cs typeface="Helvetica"/>
              </a:rPr>
              <a:t>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022022"/>
            <a:ext cx="4519449" cy="3198788"/>
          </a:xfrm>
          <a:prstGeom prst="rect">
            <a:avLst/>
          </a:prstGeom>
        </p:spPr>
      </p:pic>
      <p:sp>
        <p:nvSpPr>
          <p:cNvPr id="14" name="テキスト ボックス 13"/>
          <p:cNvSpPr txBox="1"/>
          <p:nvPr/>
        </p:nvSpPr>
        <p:spPr>
          <a:xfrm>
            <a:off x="3124200" y="4257314"/>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a:t>
            </a:r>
            <a:r>
              <a:rPr kumimoji="1" lang="en-US" altLang="ja-JP" dirty="0" smtClean="0">
                <a:latin typeface="Helvetica"/>
                <a:cs typeface="Helvetica"/>
              </a:rPr>
              <a:t>e</a:t>
            </a:r>
            <a:r>
              <a:rPr kumimoji="1" lang="en-US" altLang="ja-JP" dirty="0" smtClean="0">
                <a:latin typeface="Helvetica"/>
                <a:cs typeface="Helvetica"/>
              </a:rPr>
              <a:t>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次のエルミート法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a:t>
            </a:r>
            <a:r>
              <a:rPr kumimoji="1" lang="en-US" altLang="ja-JP" u="sng" dirty="0" smtClean="0">
                <a:solidFill>
                  <a:srgbClr val="008000"/>
                </a:solidFill>
                <a:latin typeface="Helvetica"/>
                <a:cs typeface="Helvetica"/>
              </a:rPr>
              <a:t>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000000"/>
                </a:solidFill>
              </a:rPr>
              <a:t>破片を軸対称</a:t>
            </a:r>
            <a:r>
              <a:rPr kumimoji="1" lang="ja-JP" altLang="en-US" dirty="0" smtClean="0">
                <a:solidFill>
                  <a:srgbClr val="000000"/>
                </a:solidFill>
              </a:rPr>
              <a:t>円盤</a:t>
            </a:r>
            <a:r>
              <a:rPr kumimoji="1" lang="ja-JP" altLang="en-US" dirty="0" smtClean="0">
                <a:solidFill>
                  <a:srgbClr val="000000"/>
                </a:solidFill>
              </a:rPr>
              <a:t>分布と仮定し、</a:t>
            </a:r>
            <a:r>
              <a:rPr kumimoji="1" lang="ja-JP" altLang="en-US" dirty="0" smtClean="0">
                <a:solidFill>
                  <a:srgbClr val="000000"/>
                </a:solidFill>
              </a:rPr>
              <a:t>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a:t>
            </a:r>
            <a:r>
              <a:rPr kumimoji="1" lang="ja-JP" altLang="en-US" dirty="0" smtClean="0">
                <a:solidFill>
                  <a:srgbClr val="000000"/>
                </a:solidFill>
              </a:rPr>
              <a:t>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a:t>
            </a:r>
            <a:r>
              <a:rPr kumimoji="1" lang="ja-JP" altLang="en-US" dirty="0" smtClean="0">
                <a:solidFill>
                  <a:srgbClr val="000000"/>
                </a:solidFill>
              </a:rPr>
              <a:t>軌道</a:t>
            </a:r>
            <a:r>
              <a:rPr kumimoji="1" lang="ja-JP" altLang="en-US" dirty="0" smtClean="0">
                <a:solidFill>
                  <a:srgbClr val="000000"/>
                </a:solidFill>
              </a:rPr>
              <a:t>を計算</a:t>
            </a:r>
            <a:endParaRPr kumimoji="1" lang="en-US" altLang="ja-JP" dirty="0" smtClean="0">
              <a:solidFill>
                <a:srgbClr val="000000"/>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a:t>
            </a:r>
            <a:r>
              <a:rPr kumimoji="1" lang="ja-JP" altLang="en-US" dirty="0" smtClean="0">
                <a:solidFill>
                  <a:srgbClr val="000000"/>
                </a:solidFill>
              </a:rPr>
              <a:t>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a:t>
            </a:r>
            <a:r>
              <a:rPr kumimoji="1" lang="ja-JP" altLang="en-US" dirty="0" smtClean="0"/>
              <a:t>と総質量</a:t>
            </a:r>
            <a:r>
              <a:rPr kumimoji="1" lang="ja-JP" altLang="en-US" dirty="0" smtClean="0"/>
              <a:t>を</a:t>
            </a:r>
            <a:r>
              <a:rPr kumimoji="1" lang="ja-JP" altLang="en-US" dirty="0" smtClean="0"/>
              <a:t>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a:t>
            </a:r>
            <a:r>
              <a:rPr kumimoji="1" lang="en-US" altLang="ja-JP" u="sng" dirty="0" smtClean="0">
                <a:solidFill>
                  <a:srgbClr val="3366FF"/>
                </a:solidFill>
                <a:latin typeface="Helvetica"/>
                <a:cs typeface="Helvetica"/>
              </a:rPr>
              <a:t>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1" name="図 20" descr="Genda_etal_2015_fig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479" y="782151"/>
            <a:ext cx="2288327" cy="1711769"/>
          </a:xfrm>
          <a:prstGeom prst="rect">
            <a:avLst/>
          </a:prstGeom>
        </p:spPr>
      </p:pic>
      <p:pic>
        <p:nvPicPr>
          <p:cNvPr id="22" name="図 21" descr="Genda_etal_2015_fig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130" y="2652868"/>
            <a:ext cx="2646917" cy="1941209"/>
          </a:xfrm>
          <a:prstGeom prst="rect">
            <a:avLst/>
          </a:prstGeom>
        </p:spPr>
      </p:pic>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682388"/>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676731"/>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7871448" y="3186493"/>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6961354" y="3006645"/>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7570343" y="335616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250692" y="3165007"/>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357383" y="3318663"/>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6797076" y="344379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5988270" y="352685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3106841"/>
            <a:ext cx="4108817" cy="369332"/>
          </a:xfrm>
          <a:prstGeom prst="rect">
            <a:avLst/>
          </a:prstGeom>
          <a:noFill/>
        </p:spPr>
        <p:txBody>
          <a:bodyPr wrap="none" rtlCol="0">
            <a:spAutoFit/>
          </a:bodyPr>
          <a:lstStyle/>
          <a:p>
            <a:r>
              <a:rPr kumimoji="1" lang="ja-JP" altLang="en-US" dirty="0" smtClean="0"/>
              <a:t>惑星からの重力による破片分布の変化</a:t>
            </a:r>
            <a:endParaRPr kumimoji="1" lang="ja-JP" altLang="en-US" dirty="0"/>
          </a:p>
        </p:txBody>
      </p:sp>
      <p:sp>
        <p:nvSpPr>
          <p:cNvPr id="355" name="テキスト ボックス 354"/>
          <p:cNvSpPr txBox="1"/>
          <p:nvPr/>
        </p:nvSpPr>
        <p:spPr>
          <a:xfrm>
            <a:off x="466167" y="2615799"/>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r>
              <a:rPr kumimoji="1" lang="ja-JP" altLang="en-US" dirty="0" smtClean="0"/>
              <a:t>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grpSp>
        <p:nvGrpSpPr>
          <p:cNvPr id="25" name="図形グループ 24"/>
          <p:cNvGrpSpPr/>
          <p:nvPr/>
        </p:nvGrpSpPr>
        <p:grpSpPr>
          <a:xfrm>
            <a:off x="668967" y="5577649"/>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1"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7" y="4799929"/>
            <a:ext cx="877163" cy="369332"/>
          </a:xfrm>
          <a:prstGeom prst="rect">
            <a:avLst/>
          </a:prstGeom>
          <a:noFill/>
        </p:spPr>
        <p:txBody>
          <a:bodyPr wrap="none" rtlCol="0">
            <a:spAutoFit/>
          </a:bodyPr>
          <a:lstStyle/>
          <a:p>
            <a:r>
              <a:rPr kumimoji="1" lang="ja-JP" altLang="en-US" dirty="0" smtClean="0"/>
              <a:t>解析</a:t>
            </a:r>
            <a:r>
              <a:rPr kumimoji="1" lang="ja-JP" altLang="en-US" dirty="0" smtClean="0"/>
              <a:t>解</a:t>
            </a:r>
            <a:endParaRPr kumimoji="1" lang="en-US" altLang="ja-JP" dirty="0" smtClean="0"/>
          </a:p>
        </p:txBody>
      </p:sp>
      <p:grpSp>
        <p:nvGrpSpPr>
          <p:cNvPr id="40" name="図形グループ 39"/>
          <p:cNvGrpSpPr/>
          <p:nvPr/>
        </p:nvGrpSpPr>
        <p:grpSpPr>
          <a:xfrm>
            <a:off x="4188329" y="2059916"/>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22" y="3943248"/>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482" y="5296959"/>
            <a:ext cx="1403937" cy="719301"/>
          </a:xfrm>
          <a:prstGeom prst="rect">
            <a:avLst/>
          </a:prstGeom>
        </p:spPr>
      </p:pic>
      <p:sp>
        <p:nvSpPr>
          <p:cNvPr id="39" name="テキスト ボックス 38"/>
          <p:cNvSpPr txBox="1"/>
          <p:nvPr/>
        </p:nvSpPr>
        <p:spPr>
          <a:xfrm>
            <a:off x="455868"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7878" y="3032245"/>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027" y="3957597"/>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2024613" y="-1224394"/>
            <a:ext cx="5301514" cy="5430917"/>
            <a:chOff x="-2096357" y="-448568"/>
            <a:chExt cx="5301514" cy="5430917"/>
          </a:xfrm>
        </p:grpSpPr>
        <p:grpSp>
          <p:nvGrpSpPr>
            <p:cNvPr id="92" name="図形グループ 91"/>
            <p:cNvGrpSpPr/>
            <p:nvPr/>
          </p:nvGrpSpPr>
          <p:grpSpPr>
            <a:xfrm>
              <a:off x="-2096357" y="-448568"/>
              <a:ext cx="5301514" cy="5430917"/>
              <a:chOff x="-1137442" y="-922569"/>
              <a:chExt cx="5301514" cy="5430917"/>
            </a:xfrm>
          </p:grpSpPr>
          <p:sp>
            <p:nvSpPr>
              <p:cNvPr id="84" name="円弧 83"/>
              <p:cNvSpPr/>
              <p:nvPr/>
            </p:nvSpPr>
            <p:spPr>
              <a:xfrm rot="5942598">
                <a:off x="-1109093" y="-142643"/>
                <a:ext cx="4622642" cy="4679340"/>
              </a:xfrm>
              <a:prstGeom prst="arc">
                <a:avLst>
                  <a:gd name="adj1" fmla="val 17692289"/>
                  <a:gd name="adj2" fmla="val 19699521"/>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86919" y="-950918"/>
                <a:ext cx="4622642" cy="4679340"/>
              </a:xfrm>
              <a:prstGeom prst="arc">
                <a:avLst>
                  <a:gd name="adj1" fmla="val 17692289"/>
                  <a:gd name="adj2" fmla="val 19398472"/>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7" name="円弧 86"/>
              <p:cNvSpPr/>
              <p:nvPr/>
            </p:nvSpPr>
            <p:spPr>
              <a:xfrm rot="1993715">
                <a:off x="557114" y="1374319"/>
                <a:ext cx="2819758" cy="2214143"/>
              </a:xfrm>
              <a:prstGeom prst="arc">
                <a:avLst>
                  <a:gd name="adj1" fmla="val 17932522"/>
                  <a:gd name="adj2" fmla="val 413407"/>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806454">
                <a:off x="412864" y="1876555"/>
                <a:ext cx="2819758" cy="2214143"/>
              </a:xfrm>
              <a:prstGeom prst="arc">
                <a:avLst>
                  <a:gd name="adj1" fmla="val 17932522"/>
                  <a:gd name="adj2" fmla="val 453826"/>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726688" y="2945716"/>
                <a:ext cx="954596" cy="369332"/>
              </a:xfrm>
              <a:prstGeom prst="rect">
                <a:avLst/>
              </a:prstGeom>
              <a:noFill/>
            </p:spPr>
            <p:txBody>
              <a:bodyPr wrap="none" rtlCol="0">
                <a:spAutoFit/>
              </a:bodyPr>
              <a:lstStyle/>
              <a:p>
                <a:r>
                  <a:rPr kumimoji="1" lang="en-US" altLang="ja-JP" dirty="0" smtClean="0">
                    <a:latin typeface="Helvetica"/>
                    <a:cs typeface="Helvetica"/>
                  </a:rPr>
                  <a:t>0.99AU</a:t>
                </a:r>
                <a:endParaRPr kumimoji="1" lang="ja-JP" altLang="en-US" dirty="0">
                  <a:latin typeface="Helvetica"/>
                  <a:cs typeface="Helvetica"/>
                </a:endParaRPr>
              </a:p>
            </p:txBody>
          </p:sp>
        </p:grpSp>
        <p:sp>
          <p:nvSpPr>
            <p:cNvPr id="95" name="正方形/長方形 94"/>
            <p:cNvSpPr/>
            <p:nvPr/>
          </p:nvSpPr>
          <p:spPr>
            <a:xfrm>
              <a:off x="1906058" y="4116494"/>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grpSp>
        <p:nvGrpSpPr>
          <p:cNvPr id="122" name="図形グループ 121"/>
          <p:cNvGrpSpPr/>
          <p:nvPr/>
        </p:nvGrpSpPr>
        <p:grpSpPr>
          <a:xfrm>
            <a:off x="2078998" y="1224619"/>
            <a:ext cx="4036393" cy="3086502"/>
            <a:chOff x="2069795" y="1850355"/>
            <a:chExt cx="4036393" cy="3086502"/>
          </a:xfrm>
        </p:grpSpPr>
        <p:pic>
          <p:nvPicPr>
            <p:cNvPr id="8" name="図 7" descr="Ejection_cone30equidistant_v1011curl_3D.pdf"/>
            <p:cNvPicPr>
              <a:picLocks noChangeAspect="1"/>
            </p:cNvPicPr>
            <p:nvPr/>
          </p:nvPicPr>
          <p:blipFill rotWithShape="1">
            <a:blip r:embed="rId2">
              <a:extLst>
                <a:ext uri="{28A0092B-C50C-407E-A947-70E740481C1C}">
                  <a14:useLocalDpi xmlns:a14="http://schemas.microsoft.com/office/drawing/2010/main" val="0"/>
                </a:ext>
              </a:extLst>
            </a:blip>
            <a:srcRect l="26112" t="11157" r="18185" b="11808"/>
            <a:stretch/>
          </p:blipFill>
          <p:spPr>
            <a:xfrm>
              <a:off x="3454961"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069795" y="1903072"/>
              <a:ext cx="3930328" cy="2596735"/>
              <a:chOff x="2069796" y="2180124"/>
              <a:chExt cx="3930328" cy="2596735"/>
            </a:xfrm>
          </p:grpSpPr>
          <p:sp>
            <p:nvSpPr>
              <p:cNvPr id="102" name="正方形/長方形 101"/>
              <p:cNvSpPr/>
              <p:nvPr/>
            </p:nvSpPr>
            <p:spPr>
              <a:xfrm>
                <a:off x="2069796" y="350220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613936" y="2180125"/>
                <a:ext cx="841026" cy="132518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a:off x="2613936" y="4060408"/>
                <a:ext cx="841026" cy="71645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80124"/>
                <a:ext cx="2554365" cy="25967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06249" y="3894037"/>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13" name="テキスト ボックス 12"/>
          <p:cNvSpPr txBox="1"/>
          <p:nvPr/>
        </p:nvSpPr>
        <p:spPr>
          <a:xfrm>
            <a:off x="6311063" y="1965557"/>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6311062" y="2421876"/>
            <a:ext cx="2616476" cy="646331"/>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個で</a:t>
            </a:r>
            <a:endParaRPr kumimoji="1" lang="en-US" altLang="ja-JP" dirty="0" smtClean="0"/>
          </a:p>
          <a:p>
            <a:r>
              <a:rPr kumimoji="1" lang="ja-JP" altLang="en-US" dirty="0" smtClean="0"/>
              <a:t>破片を代表させる</a:t>
            </a:r>
            <a:endParaRPr kumimoji="1" lang="en-US" altLang="ja-JP" dirty="0" smtClean="0"/>
          </a:p>
        </p:txBody>
      </p:sp>
      <p:sp>
        <p:nvSpPr>
          <p:cNvPr id="17" name="テキスト ボックス 16"/>
          <p:cNvSpPr txBox="1"/>
          <p:nvPr/>
        </p:nvSpPr>
        <p:spPr>
          <a:xfrm>
            <a:off x="6311063" y="3119350"/>
            <a:ext cx="2081049" cy="646331"/>
          </a:xfrm>
          <a:prstGeom prst="rect">
            <a:avLst/>
          </a:prstGeom>
          <a:noFill/>
        </p:spPr>
        <p:txBody>
          <a:bodyPr wrap="square" rtlCol="0">
            <a:spAutoFit/>
          </a:bodyPr>
          <a:lstStyle/>
          <a:p>
            <a:r>
              <a:rPr kumimoji="1" lang="ja-JP" altLang="en-US" dirty="0" smtClean="0"/>
              <a:t>トレーサー同士の重力は無視した</a:t>
            </a:r>
            <a:endParaRPr kumimoji="1" lang="ja-JP" altLang="en-US" dirty="0"/>
          </a:p>
        </p:txBody>
      </p:sp>
      <p:sp>
        <p:nvSpPr>
          <p:cNvPr id="26" name="テキスト ボックス 25"/>
          <p:cNvSpPr txBox="1"/>
          <p:nvPr/>
        </p:nvSpPr>
        <p:spPr>
          <a:xfrm>
            <a:off x="224135" y="774601"/>
            <a:ext cx="8533105" cy="369332"/>
          </a:xfrm>
          <a:prstGeom prst="rect">
            <a:avLst/>
          </a:prstGeom>
          <a:noFill/>
        </p:spPr>
        <p:txBody>
          <a:bodyPr wrap="non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cxnSp>
        <p:nvCxnSpPr>
          <p:cNvPr id="153" name="直線矢印コネクタ 152"/>
          <p:cNvCxnSpPr/>
          <p:nvPr/>
        </p:nvCxnSpPr>
        <p:spPr>
          <a:xfrm flipV="1">
            <a:off x="2544075" y="4886211"/>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テキスト ボックス 160"/>
          <p:cNvSpPr txBox="1"/>
          <p:nvPr/>
        </p:nvSpPr>
        <p:spPr>
          <a:xfrm>
            <a:off x="4175177" y="2913524"/>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418227" y="2519701"/>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0" name="テキスト ボックス 169"/>
          <p:cNvSpPr txBox="1"/>
          <p:nvPr/>
        </p:nvSpPr>
        <p:spPr>
          <a:xfrm>
            <a:off x="6311062" y="1220986"/>
            <a:ext cx="2689108" cy="646331"/>
          </a:xfrm>
          <a:prstGeom prst="rect">
            <a:avLst/>
          </a:prstGeom>
          <a:noFill/>
        </p:spPr>
        <p:txBody>
          <a:bodyPr wrap="none" rtlCol="0">
            <a:spAutoFit/>
          </a:bodyPr>
          <a:lstStyle/>
          <a:p>
            <a:r>
              <a:rPr kumimoji="1" lang="ja-JP" altLang="en-US" dirty="0"/>
              <a:t>破片</a:t>
            </a:r>
            <a:r>
              <a:rPr kumimoji="1" lang="ja-JP" altLang="en-US" dirty="0" smtClean="0"/>
              <a:t>の放出方向</a:t>
            </a:r>
            <a:r>
              <a:rPr kumimoji="1" lang="ja-JP" altLang="en-US" dirty="0" smtClean="0"/>
              <a:t>は</a:t>
            </a:r>
            <a:endParaRPr kumimoji="1" lang="en-US" altLang="ja-JP" dirty="0" smtClean="0"/>
          </a:p>
          <a:p>
            <a:r>
              <a:rPr kumimoji="1" lang="ja-JP" altLang="en-US" dirty="0" smtClean="0"/>
              <a:t>太陽の反対方向</a:t>
            </a:r>
            <a:r>
              <a:rPr kumimoji="1" lang="en-US" altLang="ja-JP" dirty="0" smtClean="0"/>
              <a:t>(</a:t>
            </a:r>
            <a:r>
              <a:rPr kumimoji="1" lang="en-US" altLang="ja-JP" dirty="0" smtClean="0">
                <a:latin typeface="Helvetica"/>
                <a:cs typeface="Helvetica"/>
              </a:rPr>
              <a:t>L2</a:t>
            </a:r>
            <a:r>
              <a:rPr kumimoji="1" lang="ja-JP" altLang="en-US" dirty="0" smtClean="0"/>
              <a:t>方向</a:t>
            </a:r>
            <a:r>
              <a:rPr kumimoji="1" lang="en-US" altLang="ja-JP" dirty="0" smtClean="0"/>
              <a:t>)</a:t>
            </a:r>
            <a:endParaRPr kumimoji="1" lang="ja-JP" altLang="en-US" dirty="0"/>
          </a:p>
        </p:txBody>
      </p:sp>
      <p:grpSp>
        <p:nvGrpSpPr>
          <p:cNvPr id="177" name="図形グループ 176"/>
          <p:cNvGrpSpPr/>
          <p:nvPr/>
        </p:nvGrpSpPr>
        <p:grpSpPr>
          <a:xfrm>
            <a:off x="6474129" y="3894509"/>
            <a:ext cx="2315284" cy="2527257"/>
            <a:chOff x="4021487" y="3890227"/>
            <a:chExt cx="2315284" cy="2527257"/>
          </a:xfrm>
        </p:grpSpPr>
        <p:grpSp>
          <p:nvGrpSpPr>
            <p:cNvPr id="160" name="図形グループ 159"/>
            <p:cNvGrpSpPr/>
            <p:nvPr/>
          </p:nvGrpSpPr>
          <p:grpSpPr>
            <a:xfrm>
              <a:off x="4085797" y="4275555"/>
              <a:ext cx="2250974" cy="2102510"/>
              <a:chOff x="3461489" y="4069289"/>
              <a:chExt cx="2250974" cy="2102510"/>
            </a:xfrm>
          </p:grpSpPr>
          <p:sp>
            <p:nvSpPr>
              <p:cNvPr id="143" name="テキスト ボックス 142"/>
              <p:cNvSpPr txBox="1"/>
              <p:nvPr/>
            </p:nvSpPr>
            <p:spPr>
              <a:xfrm>
                <a:off x="3464164"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21958" y="4404943"/>
                <a:ext cx="1454695"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0.01</a:t>
                </a:r>
                <a:endParaRPr kumimoji="1" lang="ja-JP" altLang="en-US" dirty="0">
                  <a:latin typeface="Helvetica"/>
                  <a:cs typeface="Helvetica"/>
                </a:endParaRPr>
              </a:p>
            </p:txBody>
          </p:sp>
          <p:sp>
            <p:nvSpPr>
              <p:cNvPr id="149" name="テキスト ボックス 148"/>
              <p:cNvSpPr txBox="1"/>
              <p:nvPr/>
            </p:nvSpPr>
            <p:spPr>
              <a:xfrm>
                <a:off x="3461895" y="4741982"/>
                <a:ext cx="2249985"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0.01rad</a:t>
                </a:r>
                <a:endParaRPr kumimoji="1" lang="ja-JP" altLang="en-US" dirty="0"/>
              </a:p>
            </p:txBody>
          </p:sp>
          <p:sp>
            <p:nvSpPr>
              <p:cNvPr id="150" name="テキスト ボックス 149"/>
              <p:cNvSpPr txBox="1"/>
              <p:nvPr/>
            </p:nvSpPr>
            <p:spPr>
              <a:xfrm>
                <a:off x="3462478" y="5092910"/>
                <a:ext cx="2249985"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0.00rad</a:t>
                </a:r>
                <a:endParaRPr kumimoji="1" lang="ja-JP" altLang="en-US" dirty="0">
                  <a:latin typeface="Helvetica"/>
                  <a:cs typeface="Helvetica"/>
                </a:endParaRPr>
              </a:p>
            </p:txBody>
          </p:sp>
          <p:sp>
            <p:nvSpPr>
              <p:cNvPr id="151" name="テキスト ボックス 150"/>
              <p:cNvSpPr txBox="1"/>
              <p:nvPr/>
            </p:nvSpPr>
            <p:spPr>
              <a:xfrm>
                <a:off x="3461489" y="5462242"/>
                <a:ext cx="2249985"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0.00rad</a:t>
                </a:r>
                <a:endParaRPr kumimoji="1" lang="ja-JP" altLang="en-US" dirty="0"/>
              </a:p>
            </p:txBody>
          </p:sp>
          <p:sp>
            <p:nvSpPr>
              <p:cNvPr id="159" name="テキスト ボックス 158"/>
              <p:cNvSpPr txBox="1"/>
              <p:nvPr/>
            </p:nvSpPr>
            <p:spPr>
              <a:xfrm>
                <a:off x="3461895" y="5802467"/>
                <a:ext cx="2249985"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0.00rad</a:t>
                </a:r>
                <a:endParaRPr kumimoji="1" lang="ja-JP" altLang="en-US" dirty="0">
                  <a:latin typeface="Helvetica"/>
                  <a:cs typeface="Helvetica"/>
                </a:endParaRPr>
              </a:p>
            </p:txBody>
          </p:sp>
        </p:grpSp>
        <p:grpSp>
          <p:nvGrpSpPr>
            <p:cNvPr id="175" name="図形グループ 174"/>
            <p:cNvGrpSpPr/>
            <p:nvPr/>
          </p:nvGrpSpPr>
          <p:grpSpPr>
            <a:xfrm>
              <a:off x="4021487" y="3890227"/>
              <a:ext cx="2315284" cy="2527257"/>
              <a:chOff x="4021487" y="3890227"/>
              <a:chExt cx="2315284"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4021487" y="4279131"/>
                <a:ext cx="2315284"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4277182" y="4485294"/>
            <a:ext cx="1935742" cy="1321474"/>
            <a:chOff x="6822931" y="3893541"/>
            <a:chExt cx="1935742" cy="1321474"/>
          </a:xfrm>
        </p:grpSpPr>
        <p:pic>
          <p:nvPicPr>
            <p:cNvPr id="15" name="図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1994" y="4788931"/>
              <a:ext cx="1127892" cy="300230"/>
            </a:xfrm>
            <a:prstGeom prst="rect">
              <a:avLst/>
            </a:prstGeom>
          </p:spPr>
        </p:pic>
        <p:sp>
          <p:nvSpPr>
            <p:cNvPr id="173" name="テキスト ボックス 172"/>
            <p:cNvSpPr txBox="1"/>
            <p:nvPr/>
          </p:nvSpPr>
          <p:spPr>
            <a:xfrm>
              <a:off x="7036437" y="3893541"/>
              <a:ext cx="1582484" cy="369332"/>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7"/>
              <a:ext cx="1935742" cy="91747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78" name="テキスト ボックス 177"/>
          <p:cNvSpPr txBox="1"/>
          <p:nvPr/>
        </p:nvSpPr>
        <p:spPr>
          <a:xfrm>
            <a:off x="3822028" y="3865458"/>
            <a:ext cx="1779718" cy="369332"/>
          </a:xfrm>
          <a:prstGeom prst="rect">
            <a:avLst/>
          </a:prstGeom>
          <a:noFill/>
        </p:spPr>
        <p:txBody>
          <a:bodyPr wrap="none" rtlCol="0">
            <a:spAutoFit/>
          </a:bodyPr>
          <a:lstStyle/>
          <a:p>
            <a:r>
              <a:rPr kumimoji="1" lang="ja-JP" altLang="en-US" dirty="0" smtClean="0"/>
              <a:t>コーン状に放出</a:t>
            </a:r>
            <a:endParaRPr kumimoji="1" lang="ja-JP" altLang="en-US" dirty="0"/>
          </a:p>
        </p:txBody>
      </p:sp>
      <p:grpSp>
        <p:nvGrpSpPr>
          <p:cNvPr id="182" name="図形グループ 181"/>
          <p:cNvGrpSpPr/>
          <p:nvPr/>
        </p:nvGrpSpPr>
        <p:grpSpPr>
          <a:xfrm>
            <a:off x="322954" y="3935019"/>
            <a:ext cx="3911254" cy="2623560"/>
            <a:chOff x="414984" y="3907413"/>
            <a:chExt cx="3911254" cy="2623560"/>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414984" y="3907413"/>
              <a:ext cx="3911254" cy="2623560"/>
              <a:chOff x="267736" y="3889009"/>
              <a:chExt cx="3911254" cy="2623560"/>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sp>
            <p:nvSpPr>
              <p:cNvPr id="166" name="テキスト ボックス 165"/>
              <p:cNvSpPr txBox="1"/>
              <p:nvPr/>
            </p:nvSpPr>
            <p:spPr>
              <a:xfrm>
                <a:off x="2882467" y="4880192"/>
                <a:ext cx="1296523" cy="646331"/>
              </a:xfrm>
              <a:prstGeom prst="rect">
                <a:avLst/>
              </a:prstGeom>
              <a:noFill/>
            </p:spPr>
            <p:txBody>
              <a:bodyPr wrap="squar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nvGrpSpPr>
              <p:cNvPr id="180" name="図形グループ 179"/>
              <p:cNvGrpSpPr/>
              <p:nvPr/>
            </p:nvGrpSpPr>
            <p:grpSpPr>
              <a:xfrm>
                <a:off x="267736" y="3889009"/>
                <a:ext cx="3178605" cy="2623560"/>
                <a:chOff x="267736" y="3909800"/>
                <a:chExt cx="3178605" cy="2623560"/>
              </a:xfrm>
            </p:grpSpPr>
            <p:grpSp>
              <p:nvGrpSpPr>
                <p:cNvPr id="144" name="図形グループ 143"/>
                <p:cNvGrpSpPr/>
                <p:nvPr/>
              </p:nvGrpSpPr>
              <p:grpSpPr>
                <a:xfrm>
                  <a:off x="267736" y="3909800"/>
                  <a:ext cx="3178605" cy="2623560"/>
                  <a:chOff x="181877" y="3936495"/>
                  <a:chExt cx="3178605" cy="2623560"/>
                </a:xfrm>
              </p:grpSpPr>
              <p:grpSp>
                <p:nvGrpSpPr>
                  <p:cNvPr id="139" name="図形グループ 138"/>
                  <p:cNvGrpSpPr/>
                  <p:nvPr/>
                </p:nvGrpSpPr>
                <p:grpSpPr>
                  <a:xfrm>
                    <a:off x="181877" y="3936495"/>
                    <a:ext cx="3178605" cy="2507685"/>
                    <a:chOff x="1623514" y="3840390"/>
                    <a:chExt cx="3178605" cy="2507685"/>
                  </a:xfrm>
                </p:grpSpPr>
                <p:grpSp>
                  <p:nvGrpSpPr>
                    <p:cNvPr id="136" name="図形グループ 135"/>
                    <p:cNvGrpSpPr/>
                    <p:nvPr/>
                  </p:nvGrpSpPr>
                  <p:grpSpPr>
                    <a:xfrm>
                      <a:off x="1623514" y="3840390"/>
                      <a:ext cx="3178605" cy="2507685"/>
                      <a:chOff x="1792889" y="4112071"/>
                      <a:chExt cx="3178605" cy="2507685"/>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792889" y="4112071"/>
                        <a:ext cx="3178605" cy="2507685"/>
                        <a:chOff x="1704962" y="4186690"/>
                        <a:chExt cx="3178605" cy="2507685"/>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070424" y="6325043"/>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704962" y="4186690"/>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091470" y="6190723"/>
                    <a:ext cx="633933" cy="369332"/>
                  </a:xfrm>
                  <a:prstGeom prst="rect">
                    <a:avLst/>
                  </a:prstGeom>
                  <a:noFill/>
                </p:spPr>
                <p:txBody>
                  <a:bodyPr wrap="none" rtlCol="0">
                    <a:spAutoFit/>
                  </a:bodyPr>
                  <a:lstStyle/>
                  <a:p>
                    <a:r>
                      <a:rPr kumimoji="1" lang="en-US" altLang="ja-JP" dirty="0" smtClean="0">
                        <a:latin typeface="Helvetica"/>
                        <a:cs typeface="Helvetica"/>
                      </a:rPr>
                      <a:t>0.99</a:t>
                    </a:r>
                    <a:endParaRPr kumimoji="1" lang="ja-JP" altLang="en-US" dirty="0">
                      <a:latin typeface="Helvetica"/>
                      <a:cs typeface="Helvetica"/>
                    </a:endParaRPr>
                  </a:p>
                </p:txBody>
              </p:sp>
            </p:grpSp>
            <p:sp>
              <p:nvSpPr>
                <p:cNvPr id="179" name="テキスト ボックス 178"/>
                <p:cNvSpPr txBox="1"/>
                <p:nvPr/>
              </p:nvSpPr>
              <p:spPr>
                <a:xfrm>
                  <a:off x="1404074" y="3946608"/>
                  <a:ext cx="1560869" cy="369332"/>
                </a:xfrm>
                <a:prstGeom prst="rect">
                  <a:avLst/>
                </a:prstGeom>
                <a:noFill/>
              </p:spPr>
              <p:txBody>
                <a:bodyPr wrap="none" rtlCol="0">
                  <a:spAutoFit/>
                </a:bodyPr>
                <a:lstStyle/>
                <a:p>
                  <a:r>
                    <a:rPr kumimoji="1" lang="en-US" altLang="ja-JP" dirty="0" err="1" smtClean="0">
                      <a:latin typeface="Helvetica"/>
                      <a:cs typeface="Helvetica"/>
                    </a:rPr>
                    <a:t>xy</a:t>
                  </a:r>
                  <a:r>
                    <a:rPr kumimoji="1" lang="ja-JP" altLang="en-US" dirty="0" smtClean="0"/>
                    <a:t>平面に射影</a:t>
                  </a:r>
                  <a:endParaRPr kumimoji="1" lang="ja-JP" altLang="en-US" dirty="0"/>
                </a:p>
              </p:txBody>
            </p:sp>
          </p:grpSp>
        </p:grpSp>
      </p:gr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3579</TotalTime>
  <Words>1784</Words>
  <Application>Microsoft Macintosh PowerPoint</Application>
  <PresentationFormat>画面に合わせる (4:3)</PresentationFormat>
  <Paragraphs>372</Paragraphs>
  <Slides>28</Slides>
  <Notes>5</Notes>
  <HiddenSlides>0</HiddenSlides>
  <MMClips>0</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統計的手法による破壊の取り扱い</vt:lpstr>
      <vt:lpstr>統計的手法　面密度と衝突速度</vt:lpstr>
      <vt:lpstr>初期条件</vt:lpstr>
      <vt:lpstr>結果　破片の軌道と質量の時間進化</vt:lpstr>
      <vt:lpstr>まとめ</vt:lpstr>
      <vt:lpstr>PowerPoint プレゼンテーション</vt:lpstr>
      <vt:lpstr>今後の課題</vt:lpstr>
      <vt:lpstr>背景</vt:lpstr>
      <vt:lpstr>N体計算のテスト</vt:lpstr>
      <vt:lpstr>N体計算のテスト</vt:lpstr>
      <vt:lpstr>N体計算のコスト</vt:lpstr>
      <vt:lpstr>統計的手法のテスト</vt:lpstr>
      <vt:lpstr>デブリ円盤内の衝突破壊</vt:lpstr>
      <vt:lpstr>デブリ円盤の観測</vt:lpstr>
      <vt:lpstr>軌道要素</vt:lpstr>
      <vt:lpstr>4次のエルミート法</vt:lpstr>
      <vt:lpstr>4次のエルミート法</vt:lpstr>
      <vt:lpstr>4次のエルミート法</vt:lpstr>
      <vt:lpstr>独立タイムステップ</vt:lpstr>
      <vt:lpstr>結果</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851</cp:revision>
  <cp:lastPrinted>2017-07-19T07:20:08Z</cp:lastPrinted>
  <dcterms:created xsi:type="dcterms:W3CDTF">2010-04-12T23:12:02Z</dcterms:created>
  <dcterms:modified xsi:type="dcterms:W3CDTF">2017-07-19T14:35:36Z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